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0287000" cy="6858000" type="35mm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2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28B8-1B61-4A8F-BCC8-8EAAA7F0DCE6}" type="datetimeFigureOut">
              <a:rPr lang="pt-BR" smtClean="0"/>
              <a:t>22/11/2009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D6E8-F795-455F-A88B-3C7130B163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28B8-1B61-4A8F-BCC8-8EAAA7F0DCE6}" type="datetimeFigureOut">
              <a:rPr lang="pt-BR" smtClean="0"/>
              <a:t>22/11/2009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D6E8-F795-455F-A88B-3C7130B163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90335" y="274639"/>
            <a:ext cx="2603897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8644" y="274639"/>
            <a:ext cx="7640241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28B8-1B61-4A8F-BCC8-8EAAA7F0DCE6}" type="datetimeFigureOut">
              <a:rPr lang="pt-BR" smtClean="0"/>
              <a:t>22/11/2009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D6E8-F795-455F-A88B-3C7130B163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28B8-1B61-4A8F-BCC8-8EAAA7F0DCE6}" type="datetimeFigureOut">
              <a:rPr lang="pt-BR" smtClean="0"/>
              <a:t>22/11/2009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D6E8-F795-455F-A88B-3C7130B163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28B8-1B61-4A8F-BCC8-8EAAA7F0DCE6}" type="datetimeFigureOut">
              <a:rPr lang="pt-BR" smtClean="0"/>
              <a:t>22/11/2009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D6E8-F795-455F-A88B-3C7130B163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0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29225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28B8-1B61-4A8F-BCC8-8EAAA7F0DCE6}" type="datetimeFigureOut">
              <a:rPr lang="pt-BR" smtClean="0"/>
              <a:t>22/11/2009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D6E8-F795-455F-A88B-3C7130B163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28B8-1B61-4A8F-BCC8-8EAAA7F0DCE6}" type="datetimeFigureOut">
              <a:rPr lang="pt-BR" smtClean="0"/>
              <a:t>22/11/2009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D6E8-F795-455F-A88B-3C7130B163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28B8-1B61-4A8F-BCC8-8EAAA7F0DCE6}" type="datetimeFigureOut">
              <a:rPr lang="pt-BR" smtClean="0"/>
              <a:t>22/11/2009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D6E8-F795-455F-A88B-3C7130B163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28B8-1B61-4A8F-BCC8-8EAAA7F0DCE6}" type="datetimeFigureOut">
              <a:rPr lang="pt-BR" smtClean="0"/>
              <a:t>22/11/2009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D6E8-F795-455F-A88B-3C7130B163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28B8-1B61-4A8F-BCC8-8EAAA7F0DCE6}" type="datetimeFigureOut">
              <a:rPr lang="pt-BR" smtClean="0"/>
              <a:t>22/11/2009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D6E8-F795-455F-A88B-3C7130B163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28B8-1B61-4A8F-BCC8-8EAAA7F0DCE6}" type="datetimeFigureOut">
              <a:rPr lang="pt-BR" smtClean="0"/>
              <a:t>22/11/2009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DD6E8-F795-455F-A88B-3C7130B1634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28B8-1B61-4A8F-BCC8-8EAAA7F0DCE6}" type="datetimeFigureOut">
              <a:rPr lang="pt-BR" smtClean="0"/>
              <a:t>22/11/2009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DD6E8-F795-455F-A88B-3C7130B1634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 descr="http://no-chaos.com/wp-content/uploads/2009/08/onda_gigante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" y="-136526"/>
            <a:ext cx="10223501" cy="69704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342900" y="457200"/>
            <a:ext cx="9515475" cy="6096000"/>
          </a:xfrm>
          <a:prstGeom prst="flowChartMultidocument">
            <a:avLst/>
          </a:prstGeom>
          <a:gradFill rotWithShape="0">
            <a:gsLst>
              <a:gs pos="0">
                <a:srgbClr val="FFFFFF"/>
              </a:gs>
              <a:gs pos="100000">
                <a:srgbClr val="CCE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0" y="365125"/>
            <a:ext cx="5915025" cy="707886"/>
          </a:xfrm>
        </p:spPr>
        <p:txBody>
          <a:bodyPr>
            <a:spAutoFit/>
            <a:flatTx/>
          </a:bodyPr>
          <a:lstStyle/>
          <a:p>
            <a:pPr eaLnBrk="1" hangingPunct="1">
              <a:defRPr/>
            </a:pPr>
            <a:r>
              <a:rPr lang="pt-BR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Drogas</a:t>
            </a:r>
            <a:endParaRPr lang="pt-BR" sz="40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714490"/>
            <a:ext cx="7886700" cy="4525963"/>
          </a:xfrm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pt-BR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Polícia Civil de SP </a:t>
            </a:r>
          </a:p>
          <a:p>
            <a:pPr lvl="1">
              <a:defRPr/>
            </a:pPr>
            <a:r>
              <a:rPr lang="pt-BR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80% dos traficantes de </a:t>
            </a:r>
            <a:r>
              <a:rPr lang="pt-BR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drogas sintéticas</a:t>
            </a:r>
            <a:r>
              <a:rPr lang="pt-BR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presos nos últimos meses tem curso superior ou estão fazendo faculdade </a:t>
            </a:r>
          </a:p>
          <a:p>
            <a:pPr lvl="1">
              <a:defRPr/>
            </a:pPr>
            <a:endParaRPr lang="pt-BR" sz="24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>
              <a:defRPr/>
            </a:pPr>
            <a:r>
              <a:rPr lang="pt-BR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Não precisa subir no morro, o traficante é seu colega de classe ou de balada</a:t>
            </a:r>
          </a:p>
          <a:p>
            <a:pPr lvl="1">
              <a:defRPr/>
            </a:pPr>
            <a:endParaRPr lang="pt-BR" sz="1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pt-BR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Imprudência, curiosidade e fartura</a:t>
            </a:r>
          </a:p>
          <a:p>
            <a:pPr eaLnBrk="1" hangingPunct="1">
              <a:defRPr/>
            </a:pPr>
            <a:endParaRPr lang="pt-BR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endParaRPr lang="pt-BR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342900" y="457200"/>
            <a:ext cx="9515475" cy="6096000"/>
          </a:xfrm>
          <a:prstGeom prst="flowChartMultidocument">
            <a:avLst/>
          </a:prstGeom>
          <a:gradFill rotWithShape="0">
            <a:gsLst>
              <a:gs pos="0">
                <a:srgbClr val="FFFFFF"/>
              </a:gs>
              <a:gs pos="100000">
                <a:srgbClr val="CCE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0" y="365125"/>
            <a:ext cx="5915025" cy="707886"/>
          </a:xfrm>
        </p:spPr>
        <p:txBody>
          <a:bodyPr>
            <a:spAutoFit/>
            <a:flatTx/>
          </a:bodyPr>
          <a:lstStyle/>
          <a:p>
            <a:pPr eaLnBrk="1" hangingPunct="1">
              <a:defRPr/>
            </a:pPr>
            <a:r>
              <a:rPr lang="pt-BR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Drogas</a:t>
            </a:r>
            <a:endParaRPr lang="pt-BR" sz="40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905002"/>
            <a:ext cx="7886700" cy="4525963"/>
          </a:xfrm>
        </p:spPr>
        <p:txBody>
          <a:bodyPr>
            <a:normAutofit/>
            <a:flatTx/>
          </a:bodyPr>
          <a:lstStyle/>
          <a:p>
            <a:pPr eaLnBrk="1" hangingPunct="1">
              <a:defRPr/>
            </a:pPr>
            <a:r>
              <a:rPr lang="pt-BR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Ecstasy</a:t>
            </a:r>
            <a:r>
              <a:rPr lang="pt-BR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– raramente é ingerido sozinho</a:t>
            </a:r>
          </a:p>
          <a:p>
            <a:pPr eaLnBrk="1" hangingPunct="1">
              <a:defRPr/>
            </a:pPr>
            <a:endParaRPr lang="pt-BR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pt-BR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 1140 usuários 97% usaram uma outra substância (legal ou ilegal) para potencializar o efeito do comprimido ou anular sensações indesejadas</a:t>
            </a:r>
          </a:p>
          <a:p>
            <a:pPr eaLnBrk="1" hangingPunct="1">
              <a:defRPr/>
            </a:pPr>
            <a:endParaRPr lang="pt-BR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876" y="1071546"/>
            <a:ext cx="9929846" cy="4857784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pPr lvl="1" algn="ctr">
              <a:buNone/>
              <a:defRPr/>
            </a:pPr>
            <a:endParaRPr lang="pt-BR" sz="44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lvl="1" algn="ctr">
              <a:buNone/>
              <a:defRPr/>
            </a:pPr>
            <a:r>
              <a:rPr lang="pt-BR" sz="4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Visão equivocada</a:t>
            </a:r>
          </a:p>
          <a:p>
            <a:pPr lvl="1" algn="ctr">
              <a:buNone/>
              <a:defRPr/>
            </a:pPr>
            <a:endParaRPr lang="pt-BR" sz="44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lvl="1" algn="ctr">
              <a:buNone/>
              <a:defRPr/>
            </a:pPr>
            <a:r>
              <a:rPr lang="pt-BR" sz="4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População vulnerável adolescentes e crianças</a:t>
            </a:r>
            <a:endParaRPr lang="pt-BR" sz="4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4350" y="1000110"/>
            <a:ext cx="9258300" cy="5097467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t-BR" dirty="0" smtClean="0"/>
              <a:t>ASSOCIAÇÃO DE DROGAS PSICOATIVAS</a:t>
            </a:r>
          </a:p>
          <a:p>
            <a:pPr eaLnBrk="1" hangingPunct="1">
              <a:defRPr/>
            </a:pPr>
            <a:endParaRPr lang="pt-BR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pt-BR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Acreditam </a:t>
            </a:r>
            <a:r>
              <a:rPr lang="pt-BR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 por serem substâncias  legais  e manipuladas por laboratório farmacêutico elas são mais seguras – NADA MAIS FALSO</a:t>
            </a:r>
            <a:endParaRPr lang="pt-BR" dirty="0" smtClean="0"/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Comportamento de duplo risco:</a:t>
            </a:r>
          </a:p>
          <a:p>
            <a:pPr lvl="1">
              <a:defRPr/>
            </a:pPr>
            <a:r>
              <a:rPr lang="pt-BR" dirty="0" smtClean="0"/>
              <a:t>além de uso ilegal</a:t>
            </a:r>
          </a:p>
          <a:p>
            <a:pPr lvl="1">
              <a:defRPr/>
            </a:pPr>
            <a:r>
              <a:rPr lang="pt-BR" dirty="0" smtClean="0"/>
              <a:t>associações podem ser devastadoras</a:t>
            </a:r>
          </a:p>
          <a:p>
            <a:pPr lvl="1">
              <a:defRPr/>
            </a:pPr>
            <a:endParaRPr lang="pt-BR" dirty="0" smtClean="0"/>
          </a:p>
          <a:p>
            <a:pPr eaLnBrk="1" hangingPunct="1">
              <a:defRPr/>
            </a:pPr>
            <a:endParaRPr lang="pt-BR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600075" y="304800"/>
            <a:ext cx="9258300" cy="6413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spAutoFit/>
            <a:flatTx/>
          </a:bodyPr>
          <a:lstStyle/>
          <a:p>
            <a:pPr algn="ctr">
              <a:defRPr/>
            </a:pPr>
            <a:r>
              <a:rPr lang="pt-BR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Drogas – visão equivocada</a:t>
            </a:r>
            <a:endParaRPr lang="pt-BR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000757" y="6357958"/>
            <a:ext cx="3001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i="1" dirty="0" smtClean="0"/>
              <a:t>Revista Veja, outubro/2009</a:t>
            </a:r>
            <a:endParaRPr lang="pt-BR" sz="2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0108" y="1285860"/>
            <a:ext cx="9258300" cy="4929222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pPr>
              <a:defRPr/>
            </a:pPr>
            <a:r>
              <a:rPr lang="pt-BR" dirty="0"/>
              <a:t>A imprudência e o desejo de experimentar novas sensações </a:t>
            </a:r>
            <a:r>
              <a:rPr lang="pt-BR" dirty="0" smtClean="0"/>
              <a:t>associadas </a:t>
            </a:r>
            <a:r>
              <a:rPr lang="pt-BR" dirty="0"/>
              <a:t>a </a:t>
            </a:r>
            <a:r>
              <a:rPr lang="pt-BR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uso de drogas em especial em baladas ou </a:t>
            </a:r>
            <a:r>
              <a:rPr lang="pt-BR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pt-BR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nights</a:t>
            </a:r>
            <a:r>
              <a:rPr lang="pt-BR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tornou-se prática comum</a:t>
            </a:r>
            <a:r>
              <a:rPr lang="pt-BR" dirty="0"/>
              <a:t>;</a:t>
            </a:r>
          </a:p>
          <a:p>
            <a:pPr lvl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Para potencializar o efeito de drogas como </a:t>
            </a:r>
            <a:r>
              <a:rPr lang="pt-BR" dirty="0" err="1" smtClean="0"/>
              <a:t>ecstasy</a:t>
            </a:r>
            <a:r>
              <a:rPr lang="pt-BR" dirty="0" smtClean="0"/>
              <a:t> e a cocaína os jovens as misturam a:</a:t>
            </a:r>
          </a:p>
          <a:p>
            <a:pPr lvl="1">
              <a:defRPr/>
            </a:pPr>
            <a:r>
              <a:rPr lang="pt-BR" dirty="0" smtClean="0"/>
              <a:t>anestésicos de uso veterinário;</a:t>
            </a:r>
          </a:p>
          <a:p>
            <a:pPr lvl="1">
              <a:defRPr/>
            </a:pPr>
            <a:r>
              <a:rPr lang="pt-BR" dirty="0" smtClean="0"/>
              <a:t>medicamentos para impotência</a:t>
            </a:r>
          </a:p>
          <a:p>
            <a:pPr lvl="1">
              <a:defRPr/>
            </a:pPr>
            <a:r>
              <a:rPr lang="pt-BR" dirty="0" smtClean="0"/>
              <a:t>medicamentos para AIDS </a:t>
            </a:r>
          </a:p>
          <a:p>
            <a:pPr lvl="1">
              <a:buNone/>
              <a:defRPr/>
            </a:pPr>
            <a:endParaRPr lang="pt-BR" sz="3200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0075" y="304800"/>
            <a:ext cx="9258300" cy="6413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spAutoFit/>
            <a:flatTx/>
          </a:bodyPr>
          <a:lstStyle/>
          <a:p>
            <a:pPr algn="ctr">
              <a:defRPr/>
            </a:pPr>
            <a:r>
              <a:rPr lang="pt-BR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Drogas – visão equivocada</a:t>
            </a:r>
            <a:endParaRPr lang="pt-BR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body" idx="1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 Brasil vem se popularizando o coquetel conhecido como “bomba” vendido a 200 reais</a:t>
            </a:r>
          </a:p>
          <a:p>
            <a:pPr eaLnBrk="1" hangingPunct="1">
              <a:defRPr/>
            </a:pP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cápsula de </a:t>
            </a:r>
            <a:r>
              <a:rPr lang="pt-B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ecstasy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+ 1 </a:t>
            </a:r>
            <a:r>
              <a:rPr lang="pt-B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cp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para impotência + 1cp ARV</a:t>
            </a:r>
          </a:p>
          <a:p>
            <a:pPr eaLnBrk="1" hangingPunct="1">
              <a:defRPr/>
            </a:pP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Contra Impotência – diminui o efeito vasoconstrictor do </a:t>
            </a:r>
            <a:r>
              <a:rPr lang="pt-B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ecstasy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(e assim possibilita a ereção prolongada)</a:t>
            </a:r>
          </a:p>
          <a:p>
            <a:pPr eaLnBrk="1" hangingPunct="1">
              <a:defRPr/>
            </a:pP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ARV “protegeria contra o vírus HIV” – fraude (irreal)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0075" y="304800"/>
            <a:ext cx="9258300" cy="6413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spAutoFit/>
            <a:flatTx/>
          </a:bodyPr>
          <a:lstStyle/>
          <a:p>
            <a:pPr algn="ctr">
              <a:defRPr/>
            </a:pPr>
            <a:r>
              <a:rPr lang="pt-BR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Drogas – visão equivocada</a:t>
            </a:r>
            <a:endParaRPr lang="pt-BR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342900" y="457200"/>
            <a:ext cx="9515475" cy="6096000"/>
          </a:xfrm>
          <a:prstGeom prst="flowChartMultidocument">
            <a:avLst/>
          </a:prstGeom>
          <a:gradFill rotWithShape="0">
            <a:gsLst>
              <a:gs pos="0">
                <a:srgbClr val="FFFFFF"/>
              </a:gs>
              <a:gs pos="100000">
                <a:srgbClr val="CCE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0" y="365125"/>
            <a:ext cx="5915025" cy="707886"/>
          </a:xfrm>
        </p:spPr>
        <p:txBody>
          <a:bodyPr>
            <a:spAutoFit/>
            <a:flatTx/>
          </a:bodyPr>
          <a:lstStyle/>
          <a:p>
            <a:pPr eaLnBrk="1" hangingPunct="1">
              <a:defRPr/>
            </a:pPr>
            <a:r>
              <a:rPr lang="pt-BR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Drogas</a:t>
            </a:r>
            <a:endParaRPr lang="pt-BR" sz="40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905002"/>
            <a:ext cx="7886700" cy="4525963"/>
          </a:xfrm>
        </p:spPr>
        <p:txBody>
          <a:bodyPr>
            <a:normAutofit/>
            <a:flatTx/>
          </a:bodyPr>
          <a:lstStyle/>
          <a:p>
            <a:pPr eaLnBrk="1" hangingPunct="1">
              <a:defRPr/>
            </a:pPr>
            <a:r>
              <a:rPr lang="pt-BR" sz="4000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Norvir</a:t>
            </a:r>
            <a:r>
              <a:rPr lang="pt-BR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inibe o metabolismo das outras duas (</a:t>
            </a:r>
            <a:r>
              <a:rPr lang="pt-BR" sz="40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viagra</a:t>
            </a:r>
            <a:r>
              <a:rPr lang="pt-BR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e o </a:t>
            </a:r>
            <a:r>
              <a:rPr lang="pt-BR" sz="40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ecstasy</a:t>
            </a:r>
            <a:r>
              <a:rPr lang="pt-BR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) ação prolongada</a:t>
            </a:r>
          </a:p>
          <a:p>
            <a:pPr eaLnBrk="1" hangingPunct="1">
              <a:defRPr/>
            </a:pPr>
            <a:endParaRPr lang="pt-BR" sz="40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pt-BR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Dose irrisória, não previne absolutamente nada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4"/>
          <p:cNvSpPr>
            <a:spLocks noChangeArrowheads="1"/>
          </p:cNvSpPr>
          <p:nvPr/>
        </p:nvSpPr>
        <p:spPr bwMode="auto">
          <a:xfrm>
            <a:off x="428625" y="1752600"/>
            <a:ext cx="9429750" cy="467679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E3FEDA">
                  <a:gamma/>
                  <a:tint val="0"/>
                  <a:invGamma/>
                </a:srgbClr>
              </a:gs>
              <a:gs pos="100000">
                <a:srgbClr val="E3FEDA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525465"/>
            <a:ext cx="9258300" cy="1200329"/>
          </a:xfrm>
        </p:spPr>
        <p:txBody>
          <a:bodyPr>
            <a:spAutoFit/>
            <a:flatTx/>
          </a:bodyPr>
          <a:lstStyle/>
          <a:p>
            <a:pPr eaLnBrk="1" hangingPunct="1">
              <a:defRPr/>
            </a:pPr>
            <a:r>
              <a:rPr lang="pt-BR" sz="36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Mudanças no uso</a:t>
            </a:r>
            <a:br>
              <a:rPr lang="pt-BR" sz="36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pt-BR" sz="36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Thomas </a:t>
            </a:r>
            <a:r>
              <a:rPr lang="pt-BR" sz="3600" b="1" dirty="0" err="1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McLelan</a:t>
            </a:r>
            <a:r>
              <a:rPr lang="pt-BR" sz="36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pesquisador DQ</a:t>
            </a:r>
            <a:endParaRPr lang="pt-BR" sz="36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514350" y="1824041"/>
            <a:ext cx="9258300" cy="4819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flatTx/>
          </a:bodyPr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Tx/>
              <a:buChar char="•"/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 número de mortes por overdose nos EUA é 5x maior hoje que na década de 70.</a:t>
            </a:r>
          </a:p>
          <a:p>
            <a:pPr marL="342900" indent="-342900">
              <a:spcBef>
                <a:spcPct val="20000"/>
              </a:spcBef>
              <a:buClr>
                <a:srgbClr val="333399"/>
              </a:buClr>
              <a:buFontTx/>
              <a:buChar char="•"/>
              <a:defRPr/>
            </a:pPr>
            <a:endParaRPr lang="pt-BR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rgbClr val="333399"/>
              </a:buClr>
              <a:buFontTx/>
              <a:buChar char="•"/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Jovens que associam drogas lícitas: </a:t>
            </a:r>
          </a:p>
          <a:p>
            <a:pPr marL="800100" lvl="1" indent="-342900">
              <a:spcBef>
                <a:spcPct val="20000"/>
              </a:spcBef>
              <a:buClr>
                <a:srgbClr val="333399"/>
              </a:buClr>
              <a:buFontTx/>
              <a:buChar char="•"/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analgésicos OPIÁCEOS com ÁLCOOL ou ANSIOLÍTICOS (tem a FALSA percepção de que drogas são mais seguras porque são produzidas por empresas) </a:t>
            </a:r>
          </a:p>
          <a:p>
            <a:pPr marL="342900" indent="-342900">
              <a:spcBef>
                <a:spcPct val="20000"/>
              </a:spcBef>
              <a:buClr>
                <a:srgbClr val="333399"/>
              </a:buClr>
              <a:defRPr/>
            </a:pPr>
            <a:endParaRPr lang="pt-BR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4"/>
          <p:cNvSpPr>
            <a:spLocks noChangeArrowheads="1"/>
          </p:cNvSpPr>
          <p:nvPr/>
        </p:nvSpPr>
        <p:spPr bwMode="auto">
          <a:xfrm>
            <a:off x="428625" y="1752600"/>
            <a:ext cx="9429750" cy="453392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E3FEDA">
                  <a:gamma/>
                  <a:tint val="0"/>
                  <a:invGamma/>
                </a:srgbClr>
              </a:gs>
              <a:gs pos="100000">
                <a:srgbClr val="E3FEDA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525466"/>
            <a:ext cx="9258300" cy="646331"/>
          </a:xfrm>
        </p:spPr>
        <p:txBody>
          <a:bodyPr>
            <a:spAutoFit/>
            <a:flatTx/>
          </a:bodyPr>
          <a:lstStyle/>
          <a:p>
            <a:pPr eaLnBrk="1" hangingPunct="1">
              <a:defRPr/>
            </a:pPr>
            <a:r>
              <a:rPr lang="pt-BR" sz="36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Mudanças no uso</a:t>
            </a:r>
            <a:endParaRPr lang="pt-BR" sz="36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514350" y="1752602"/>
            <a:ext cx="9258300" cy="4533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flatTx/>
          </a:bodyPr>
          <a:lstStyle/>
          <a:p>
            <a:pPr marL="342900" indent="-342900">
              <a:spcBef>
                <a:spcPct val="20000"/>
              </a:spcBef>
              <a:buClr>
                <a:srgbClr val="333399"/>
              </a:buClr>
              <a:buFontTx/>
              <a:buChar char="•"/>
              <a:defRPr/>
            </a:pPr>
            <a:r>
              <a:rPr lang="pt-BR" sz="29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Costumava-se pensar que a maconha fosse a </a:t>
            </a:r>
            <a:r>
              <a:rPr lang="pt-BR" sz="29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porta de entrada </a:t>
            </a:r>
            <a:r>
              <a:rPr lang="pt-BR" sz="29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para todas as outras drogas.</a:t>
            </a:r>
          </a:p>
          <a:p>
            <a:pPr marL="342900" indent="-342900">
              <a:spcBef>
                <a:spcPct val="20000"/>
              </a:spcBef>
              <a:buClr>
                <a:srgbClr val="333399"/>
              </a:buClr>
              <a:buFontTx/>
              <a:buChar char="•"/>
              <a:defRPr/>
            </a:pPr>
            <a:endParaRPr lang="pt-BR" sz="29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rgbClr val="333399"/>
              </a:buClr>
              <a:buFontTx/>
              <a:buChar char="•"/>
              <a:defRPr/>
            </a:pPr>
            <a:r>
              <a:rPr lang="pt-BR" sz="29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 muito tempo buscou-se suprimir o uso de maconha</a:t>
            </a:r>
            <a:r>
              <a:rPr lang="pt-BR" sz="29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para que o consumo de </a:t>
            </a:r>
            <a:r>
              <a:rPr lang="pt-BR" sz="29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ecstasy</a:t>
            </a:r>
            <a:r>
              <a:rPr lang="pt-BR" sz="29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e heroína fosse </a:t>
            </a:r>
            <a:r>
              <a:rPr lang="pt-BR" sz="29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diminuido</a:t>
            </a:r>
            <a:r>
              <a:rPr lang="pt-BR" sz="29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333399"/>
              </a:buClr>
              <a:buFontTx/>
              <a:buChar char="•"/>
              <a:defRPr/>
            </a:pPr>
            <a:endParaRPr lang="pt-BR" sz="29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rgbClr val="333399"/>
              </a:buClr>
              <a:buFontTx/>
              <a:buChar char="•"/>
              <a:defRPr/>
            </a:pPr>
            <a:r>
              <a:rPr lang="pt-BR" sz="29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Os adolescentes </a:t>
            </a:r>
            <a:r>
              <a:rPr lang="pt-BR" sz="29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usam o que estiver disponível.</a:t>
            </a:r>
            <a:r>
              <a:rPr lang="pt-BR" sz="29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Combinadas com álcool essas drogas podem ser letais</a:t>
            </a:r>
            <a:endParaRPr lang="pt-BR" sz="2900" b="1" dirty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342900" y="457200"/>
            <a:ext cx="9515475" cy="6096000"/>
          </a:xfrm>
          <a:prstGeom prst="flowChartMultidocument">
            <a:avLst/>
          </a:prstGeom>
          <a:gradFill rotWithShape="0">
            <a:gsLst>
              <a:gs pos="0">
                <a:srgbClr val="FFFFFF"/>
              </a:gs>
              <a:gs pos="100000">
                <a:srgbClr val="CCE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0" y="365125"/>
            <a:ext cx="5915025" cy="707886"/>
          </a:xfrm>
        </p:spPr>
        <p:txBody>
          <a:bodyPr>
            <a:spAutoFit/>
            <a:flatTx/>
          </a:bodyPr>
          <a:lstStyle/>
          <a:p>
            <a:pPr eaLnBrk="1" hangingPunct="1">
              <a:defRPr/>
            </a:pPr>
            <a:r>
              <a:rPr lang="pt-BR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Drogas</a:t>
            </a:r>
            <a:endParaRPr lang="pt-BR" sz="40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905002"/>
            <a:ext cx="7886700" cy="4525963"/>
          </a:xfrm>
        </p:spPr>
        <p:txBody>
          <a:bodyPr>
            <a:normAutofit/>
            <a:flatTx/>
          </a:bodyPr>
          <a:lstStyle/>
          <a:p>
            <a:pPr eaLnBrk="1" hangingPunct="1">
              <a:defRPr/>
            </a:pPr>
            <a:r>
              <a:rPr lang="pt-BR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Compra pela internet </a:t>
            </a:r>
          </a:p>
          <a:p>
            <a:pPr lvl="1">
              <a:defRPr/>
            </a:pPr>
            <a:endParaRPr lang="pt-BR" sz="36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>
              <a:defRPr/>
            </a:pPr>
            <a:r>
              <a:rPr lang="pt-BR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 reportagem da Veja localizou 10 traficantes que ofereciam </a:t>
            </a:r>
            <a:r>
              <a:rPr lang="pt-BR" sz="36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ecstasy</a:t>
            </a:r>
            <a:r>
              <a:rPr lang="pt-BR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e LSD em comunidades ligadas a </a:t>
            </a:r>
            <a:r>
              <a:rPr lang="pt-BR" sz="36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raves</a:t>
            </a:r>
            <a:r>
              <a:rPr lang="pt-BR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 eaLnBrk="1" hangingPunct="1">
              <a:defRPr/>
            </a:pPr>
            <a:endParaRPr lang="pt-BR" sz="40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endParaRPr lang="pt-BR" sz="40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Slides de 35 mm</PresentationFormat>
  <Paragraphs>58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Slide 1</vt:lpstr>
      <vt:lpstr>Slide 2</vt:lpstr>
      <vt:lpstr>Slide 3</vt:lpstr>
      <vt:lpstr>Slide 4</vt:lpstr>
      <vt:lpstr>Slide 5</vt:lpstr>
      <vt:lpstr>Drogas</vt:lpstr>
      <vt:lpstr>Mudanças no uso Thomas McLelan pesquisador DQ</vt:lpstr>
      <vt:lpstr>Mudanças no uso</vt:lpstr>
      <vt:lpstr>Drogas</vt:lpstr>
      <vt:lpstr>Drogas</vt:lpstr>
      <vt:lpstr>Drogas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Your User Name</cp:lastModifiedBy>
  <cp:revision>1</cp:revision>
  <dcterms:created xsi:type="dcterms:W3CDTF">2009-11-22T13:19:06Z</dcterms:created>
  <dcterms:modified xsi:type="dcterms:W3CDTF">2009-11-22T13:20:03Z</dcterms:modified>
</cp:coreProperties>
</file>